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58" r:id="rId4"/>
    <p:sldId id="264" r:id="rId5"/>
  </p:sldIdLst>
  <p:sldSz cx="6858000" cy="9144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309E"/>
    <a:srgbClr val="1BE4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969" autoAdjust="0"/>
  </p:normalViewPr>
  <p:slideViewPr>
    <p:cSldViewPr>
      <p:cViewPr>
        <p:scale>
          <a:sx n="80" d="100"/>
          <a:sy n="80" d="100"/>
        </p:scale>
        <p:origin x="1452" y="-120"/>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AB18003-6061-4740-8829-A27E62C260D2}" type="datetimeFigureOut">
              <a:rPr lang="en-US" smtClean="0"/>
              <a:t>8/14/2023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B11B90-27B6-4108-AABB-2DCA3B5809FD}" type="slidenum">
              <a:rPr lang="en-US" smtClean="0"/>
              <a:t>‹#›</a:t>
            </a:fld>
            <a:endParaRPr lang="en-US"/>
          </a:p>
        </p:txBody>
      </p:sp>
    </p:spTree>
    <p:extLst>
      <p:ext uri="{BB962C8B-B14F-4D97-AF65-F5344CB8AC3E}">
        <p14:creationId xmlns:p14="http://schemas.microsoft.com/office/powerpoint/2010/main" val="1713182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B18003-6061-4740-8829-A27E62C260D2}" type="datetimeFigureOut">
              <a:rPr lang="en-US" smtClean="0"/>
              <a:t>8/14/2023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B11B90-27B6-4108-AABB-2DCA3B5809FD}" type="slidenum">
              <a:rPr lang="en-US" smtClean="0"/>
              <a:t>‹#›</a:t>
            </a:fld>
            <a:endParaRPr lang="en-US"/>
          </a:p>
        </p:txBody>
      </p:sp>
    </p:spTree>
    <p:extLst>
      <p:ext uri="{BB962C8B-B14F-4D97-AF65-F5344CB8AC3E}">
        <p14:creationId xmlns:p14="http://schemas.microsoft.com/office/powerpoint/2010/main" val="1935113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B18003-6061-4740-8829-A27E62C260D2}" type="datetimeFigureOut">
              <a:rPr lang="en-US" smtClean="0"/>
              <a:t>8/14/2023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B11B90-27B6-4108-AABB-2DCA3B5809FD}" type="slidenum">
              <a:rPr lang="en-US" smtClean="0"/>
              <a:t>‹#›</a:t>
            </a:fld>
            <a:endParaRPr lang="en-US"/>
          </a:p>
        </p:txBody>
      </p:sp>
    </p:spTree>
    <p:extLst>
      <p:ext uri="{BB962C8B-B14F-4D97-AF65-F5344CB8AC3E}">
        <p14:creationId xmlns:p14="http://schemas.microsoft.com/office/powerpoint/2010/main" val="4254485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B18003-6061-4740-8829-A27E62C260D2}" type="datetimeFigureOut">
              <a:rPr lang="en-US" smtClean="0"/>
              <a:t>8/14/2023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B11B90-27B6-4108-AABB-2DCA3B5809FD}" type="slidenum">
              <a:rPr lang="en-US" smtClean="0"/>
              <a:t>‹#›</a:t>
            </a:fld>
            <a:endParaRPr lang="en-US"/>
          </a:p>
        </p:txBody>
      </p:sp>
    </p:spTree>
    <p:extLst>
      <p:ext uri="{BB962C8B-B14F-4D97-AF65-F5344CB8AC3E}">
        <p14:creationId xmlns:p14="http://schemas.microsoft.com/office/powerpoint/2010/main" val="487609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B18003-6061-4740-8829-A27E62C260D2}" type="datetimeFigureOut">
              <a:rPr lang="en-US" smtClean="0"/>
              <a:t>8/14/2023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B11B90-27B6-4108-AABB-2DCA3B5809FD}" type="slidenum">
              <a:rPr lang="en-US" smtClean="0"/>
              <a:t>‹#›</a:t>
            </a:fld>
            <a:endParaRPr lang="en-US"/>
          </a:p>
        </p:txBody>
      </p:sp>
    </p:spTree>
    <p:extLst>
      <p:ext uri="{BB962C8B-B14F-4D97-AF65-F5344CB8AC3E}">
        <p14:creationId xmlns:p14="http://schemas.microsoft.com/office/powerpoint/2010/main" val="154020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AB18003-6061-4740-8829-A27E62C260D2}" type="datetimeFigureOut">
              <a:rPr lang="en-US" smtClean="0"/>
              <a:t>8/14/2023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B11B90-27B6-4108-AABB-2DCA3B5809FD}" type="slidenum">
              <a:rPr lang="en-US" smtClean="0"/>
              <a:t>‹#›</a:t>
            </a:fld>
            <a:endParaRPr lang="en-US"/>
          </a:p>
        </p:txBody>
      </p:sp>
    </p:spTree>
    <p:extLst>
      <p:ext uri="{BB962C8B-B14F-4D97-AF65-F5344CB8AC3E}">
        <p14:creationId xmlns:p14="http://schemas.microsoft.com/office/powerpoint/2010/main" val="1191664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AB18003-6061-4740-8829-A27E62C260D2}" type="datetimeFigureOut">
              <a:rPr lang="en-US" smtClean="0"/>
              <a:t>8/14/2023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B11B90-27B6-4108-AABB-2DCA3B5809FD}" type="slidenum">
              <a:rPr lang="en-US" smtClean="0"/>
              <a:t>‹#›</a:t>
            </a:fld>
            <a:endParaRPr lang="en-US"/>
          </a:p>
        </p:txBody>
      </p:sp>
    </p:spTree>
    <p:extLst>
      <p:ext uri="{BB962C8B-B14F-4D97-AF65-F5344CB8AC3E}">
        <p14:creationId xmlns:p14="http://schemas.microsoft.com/office/powerpoint/2010/main" val="496723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AB18003-6061-4740-8829-A27E62C260D2}" type="datetimeFigureOut">
              <a:rPr lang="en-US" smtClean="0"/>
              <a:t>8/14/2023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B11B90-27B6-4108-AABB-2DCA3B5809FD}" type="slidenum">
              <a:rPr lang="en-US" smtClean="0"/>
              <a:t>‹#›</a:t>
            </a:fld>
            <a:endParaRPr lang="en-US"/>
          </a:p>
        </p:txBody>
      </p:sp>
    </p:spTree>
    <p:extLst>
      <p:ext uri="{BB962C8B-B14F-4D97-AF65-F5344CB8AC3E}">
        <p14:creationId xmlns:p14="http://schemas.microsoft.com/office/powerpoint/2010/main" val="2590965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B18003-6061-4740-8829-A27E62C260D2}" type="datetimeFigureOut">
              <a:rPr lang="en-US" smtClean="0"/>
              <a:t>8/14/2023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B11B90-27B6-4108-AABB-2DCA3B5809FD}" type="slidenum">
              <a:rPr lang="en-US" smtClean="0"/>
              <a:t>‹#›</a:t>
            </a:fld>
            <a:endParaRPr lang="en-US"/>
          </a:p>
        </p:txBody>
      </p:sp>
    </p:spTree>
    <p:extLst>
      <p:ext uri="{BB962C8B-B14F-4D97-AF65-F5344CB8AC3E}">
        <p14:creationId xmlns:p14="http://schemas.microsoft.com/office/powerpoint/2010/main" val="3811696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AB18003-6061-4740-8829-A27E62C260D2}" type="datetimeFigureOut">
              <a:rPr lang="en-US" smtClean="0"/>
              <a:t>8/14/2023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B11B90-27B6-4108-AABB-2DCA3B5809FD}" type="slidenum">
              <a:rPr lang="en-US" smtClean="0"/>
              <a:t>‹#›</a:t>
            </a:fld>
            <a:endParaRPr lang="en-US"/>
          </a:p>
        </p:txBody>
      </p:sp>
    </p:spTree>
    <p:extLst>
      <p:ext uri="{BB962C8B-B14F-4D97-AF65-F5344CB8AC3E}">
        <p14:creationId xmlns:p14="http://schemas.microsoft.com/office/powerpoint/2010/main" val="3405854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AB18003-6061-4740-8829-A27E62C260D2}" type="datetimeFigureOut">
              <a:rPr lang="en-US" smtClean="0"/>
              <a:t>8/14/2023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B11B90-27B6-4108-AABB-2DCA3B5809FD}" type="slidenum">
              <a:rPr lang="en-US" smtClean="0"/>
              <a:t>‹#›</a:t>
            </a:fld>
            <a:endParaRPr lang="en-US"/>
          </a:p>
        </p:txBody>
      </p:sp>
    </p:spTree>
    <p:extLst>
      <p:ext uri="{BB962C8B-B14F-4D97-AF65-F5344CB8AC3E}">
        <p14:creationId xmlns:p14="http://schemas.microsoft.com/office/powerpoint/2010/main" val="3715382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BAB18003-6061-4740-8829-A27E62C260D2}" type="datetimeFigureOut">
              <a:rPr lang="en-US" smtClean="0"/>
              <a:t>8/14/2023</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4DB11B90-27B6-4108-AABB-2DCA3B5809FD}" type="slidenum">
              <a:rPr lang="en-US" smtClean="0"/>
              <a:t>‹#›</a:t>
            </a:fld>
            <a:endParaRPr lang="en-US"/>
          </a:p>
        </p:txBody>
      </p:sp>
    </p:spTree>
    <p:extLst>
      <p:ext uri="{BB962C8B-B14F-4D97-AF65-F5344CB8AC3E}">
        <p14:creationId xmlns:p14="http://schemas.microsoft.com/office/powerpoint/2010/main" val="2514482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5668" y="1775465"/>
            <a:ext cx="6553200" cy="323165"/>
          </a:xfrm>
          <a:prstGeom prst="rect">
            <a:avLst/>
          </a:prstGeom>
          <a:noFill/>
        </p:spPr>
        <p:txBody>
          <a:bodyPr wrap="square" rtlCol="0">
            <a:spAutoFit/>
          </a:bodyPr>
          <a:lstStyle/>
          <a:p>
            <a:r>
              <a:rPr lang="en-US" sz="1500" dirty="0">
                <a:latin typeface="Janda Everyday Casual" panose="02000503000000020004" pitchFamily="2" charset="0"/>
              </a:rPr>
              <a:t>					</a:t>
            </a:r>
          </a:p>
        </p:txBody>
      </p:sp>
      <p:sp>
        <p:nvSpPr>
          <p:cNvPr id="7" name="TextBox 6">
            <a:extLst>
              <a:ext uri="{FF2B5EF4-FFF2-40B4-BE49-F238E27FC236}">
                <a16:creationId xmlns:a16="http://schemas.microsoft.com/office/drawing/2014/main" id="{053BE345-AA7A-444F-96E6-4F40001779E2}"/>
              </a:ext>
            </a:extLst>
          </p:cNvPr>
          <p:cNvSpPr txBox="1"/>
          <p:nvPr/>
        </p:nvSpPr>
        <p:spPr>
          <a:xfrm>
            <a:off x="1743836" y="401867"/>
            <a:ext cx="4876800" cy="1754326"/>
          </a:xfrm>
          <a:prstGeom prst="rect">
            <a:avLst/>
          </a:prstGeom>
          <a:noFill/>
        </p:spPr>
        <p:txBody>
          <a:bodyPr wrap="square" rtlCol="0">
            <a:spAutoFit/>
          </a:bodyPr>
          <a:lstStyle/>
          <a:p>
            <a:pPr algn="ctr"/>
            <a:r>
              <a:rPr lang="en-US" sz="3600" dirty="0">
                <a:solidFill>
                  <a:srgbClr val="E8309E"/>
                </a:solidFill>
                <a:latin typeface="KG Lego House" panose="02000503000000020004" pitchFamily="2" charset="0"/>
              </a:rPr>
              <a:t>Meet the Teacher</a:t>
            </a:r>
          </a:p>
          <a:p>
            <a:pPr algn="ctr"/>
            <a:r>
              <a:rPr lang="en-US" sz="3600" dirty="0">
                <a:solidFill>
                  <a:srgbClr val="E8309E"/>
                </a:solidFill>
                <a:latin typeface="KG Always A Good Time" panose="02000505000000020003" pitchFamily="2" charset="0"/>
              </a:rPr>
              <a:t> Ms. Fitzpatrick</a:t>
            </a:r>
          </a:p>
          <a:p>
            <a:pPr algn="ctr"/>
            <a:r>
              <a:rPr lang="en-US" sz="3600" dirty="0">
                <a:solidFill>
                  <a:srgbClr val="E8309E"/>
                </a:solidFill>
                <a:latin typeface="KG Always A Good Time" panose="02000505000000020003" pitchFamily="2" charset="0"/>
              </a:rPr>
              <a:t>Ms. Gray</a:t>
            </a:r>
          </a:p>
        </p:txBody>
      </p:sp>
      <p:sp>
        <p:nvSpPr>
          <p:cNvPr id="12" name="Rectangle: Rounded Corners 11">
            <a:extLst>
              <a:ext uri="{FF2B5EF4-FFF2-40B4-BE49-F238E27FC236}">
                <a16:creationId xmlns:a16="http://schemas.microsoft.com/office/drawing/2014/main" id="{107A3C85-EC9C-4417-BE03-55CBDBC28DE0}"/>
              </a:ext>
            </a:extLst>
          </p:cNvPr>
          <p:cNvSpPr/>
          <p:nvPr/>
        </p:nvSpPr>
        <p:spPr>
          <a:xfrm>
            <a:off x="3246968" y="2110249"/>
            <a:ext cx="3138051" cy="4378423"/>
          </a:xfrm>
          <a:prstGeom prst="roundRect">
            <a:avLst/>
          </a:prstGeom>
          <a:solidFill>
            <a:schemeClr val="bg1"/>
          </a:solid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ectangle: Rounded Corners 12">
            <a:extLst>
              <a:ext uri="{FF2B5EF4-FFF2-40B4-BE49-F238E27FC236}">
                <a16:creationId xmlns:a16="http://schemas.microsoft.com/office/drawing/2014/main" id="{2F82BC8E-2B26-4B92-9138-35ED6AE74364}"/>
              </a:ext>
            </a:extLst>
          </p:cNvPr>
          <p:cNvSpPr/>
          <p:nvPr/>
        </p:nvSpPr>
        <p:spPr>
          <a:xfrm>
            <a:off x="356563" y="4876800"/>
            <a:ext cx="2767637" cy="3964311"/>
          </a:xfrm>
          <a:prstGeom prst="roundRect">
            <a:avLst/>
          </a:prstGeom>
          <a:solidFill>
            <a:schemeClr val="bg1"/>
          </a:solidFill>
          <a:ln w="38100">
            <a:solidFill>
              <a:srgbClr val="E830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KG Lego House" panose="02000503000000020004" pitchFamily="2" charset="0"/>
              </a:rPr>
              <a:t>I believe in maintaining a and I will respond to all emails within 24 hours.</a:t>
            </a:r>
            <a:endParaRPr lang="en-US" dirty="0"/>
          </a:p>
        </p:txBody>
      </p:sp>
      <p:sp>
        <p:nvSpPr>
          <p:cNvPr id="14" name="TextBox 13">
            <a:extLst>
              <a:ext uri="{FF2B5EF4-FFF2-40B4-BE49-F238E27FC236}">
                <a16:creationId xmlns:a16="http://schemas.microsoft.com/office/drawing/2014/main" id="{592415C3-FB8A-46EB-8BBF-C33F4E9F138E}"/>
              </a:ext>
            </a:extLst>
          </p:cNvPr>
          <p:cNvSpPr txBox="1"/>
          <p:nvPr/>
        </p:nvSpPr>
        <p:spPr>
          <a:xfrm>
            <a:off x="228600" y="2098630"/>
            <a:ext cx="2895600" cy="2308324"/>
          </a:xfrm>
          <a:prstGeom prst="rect">
            <a:avLst/>
          </a:prstGeom>
          <a:noFill/>
        </p:spPr>
        <p:txBody>
          <a:bodyPr wrap="square" rtlCol="0">
            <a:spAutoFit/>
          </a:bodyPr>
          <a:lstStyle/>
          <a:p>
            <a:r>
              <a:rPr lang="en-US" sz="1600" dirty="0">
                <a:latin typeface="KG Always A Good Time" panose="02000505000000020003" pitchFamily="2" charset="0"/>
              </a:rPr>
              <a:t>Dear families,</a:t>
            </a:r>
          </a:p>
          <a:p>
            <a:endParaRPr lang="en-US" sz="1600" dirty="0">
              <a:latin typeface="KG Lego House" panose="02000503000000020004" pitchFamily="2" charset="0"/>
            </a:endParaRPr>
          </a:p>
          <a:p>
            <a:r>
              <a:rPr lang="en-US" sz="1600" dirty="0">
                <a:latin typeface="KG Lego House" panose="02000503000000020004" pitchFamily="2" charset="0"/>
              </a:rPr>
              <a:t>I’m looking forward to meeting you all very soon. This pandemic has been a great challenge for everyone, but I’m dedicated to providing your child with all the skills needed for them to be both academically and socially successful in kindergarten.</a:t>
            </a:r>
          </a:p>
        </p:txBody>
      </p:sp>
      <p:sp>
        <p:nvSpPr>
          <p:cNvPr id="15" name="TextBox 14">
            <a:extLst>
              <a:ext uri="{FF2B5EF4-FFF2-40B4-BE49-F238E27FC236}">
                <a16:creationId xmlns:a16="http://schemas.microsoft.com/office/drawing/2014/main" id="{D8B3BD88-FC76-45E8-BA04-1E69EE7B1623}"/>
              </a:ext>
            </a:extLst>
          </p:cNvPr>
          <p:cNvSpPr txBox="1"/>
          <p:nvPr/>
        </p:nvSpPr>
        <p:spPr>
          <a:xfrm>
            <a:off x="3313694" y="2025690"/>
            <a:ext cx="2895600" cy="4170372"/>
          </a:xfrm>
          <a:prstGeom prst="rect">
            <a:avLst/>
          </a:prstGeom>
          <a:noFill/>
        </p:spPr>
        <p:txBody>
          <a:bodyPr wrap="square" rtlCol="0">
            <a:spAutoFit/>
          </a:bodyPr>
          <a:lstStyle/>
          <a:p>
            <a:pPr algn="ctr"/>
            <a:r>
              <a:rPr lang="en-US" sz="1600" dirty="0">
                <a:latin typeface="KG Always A Good Time" panose="02000505000000020003" pitchFamily="2" charset="0"/>
              </a:rPr>
              <a:t>About me…</a:t>
            </a:r>
          </a:p>
          <a:p>
            <a:endParaRPr lang="en-US" sz="1400" dirty="0">
              <a:latin typeface="KG Always A Good Time" panose="02000505000000020003" pitchFamily="2" charset="0"/>
            </a:endParaRPr>
          </a:p>
          <a:p>
            <a:endParaRPr lang="en-US" sz="1400" dirty="0">
              <a:latin typeface="KG Always A Good Time" panose="02000505000000020003" pitchFamily="2" charset="0"/>
            </a:endParaRPr>
          </a:p>
          <a:p>
            <a:r>
              <a:rPr lang="en-US" sz="1400" b="1" u="sng" dirty="0">
                <a:latin typeface="KG Lego House" panose="02000503000000020004"/>
              </a:rPr>
              <a:t>Ms. Terri Fitzpatrick</a:t>
            </a:r>
            <a:r>
              <a:rPr lang="en-US" sz="1400" b="1" dirty="0">
                <a:latin typeface="KG Lego House" panose="02000503000000020004"/>
              </a:rPr>
              <a:t>- </a:t>
            </a:r>
            <a:r>
              <a:rPr lang="en-US" sz="1400" dirty="0">
                <a:latin typeface="KG Lego House" panose="02000503000000020004"/>
              </a:rPr>
              <a:t>Welcome to Pre-K room 006  I’m excited to meet your child and help them begin their journey to become lifelong learners. This is my 11</a:t>
            </a:r>
            <a:r>
              <a:rPr lang="en-US" sz="1400" baseline="30000" dirty="0">
                <a:latin typeface="KG Lego House" panose="02000503000000020004"/>
              </a:rPr>
              <a:t>th</a:t>
            </a:r>
            <a:r>
              <a:rPr lang="en-US" sz="1400" dirty="0">
                <a:latin typeface="KG Lego House" panose="02000503000000020004"/>
              </a:rPr>
              <a:t>  year teaching at Pre-K at Monroe and my 15</a:t>
            </a:r>
            <a:r>
              <a:rPr lang="en-US" sz="1400" baseline="30000" dirty="0">
                <a:latin typeface="KG Lego House" panose="02000503000000020004"/>
              </a:rPr>
              <a:t>th</a:t>
            </a:r>
            <a:r>
              <a:rPr lang="en-US" sz="1400" dirty="0">
                <a:latin typeface="KG Lego House" panose="02000503000000020004"/>
              </a:rPr>
              <a:t> year teaching early childhood. I’m also a mom of a 16 year old on the autism spectrum.</a:t>
            </a:r>
          </a:p>
          <a:p>
            <a:endParaRPr lang="en-US" sz="1400" dirty="0">
              <a:latin typeface="KG Lego House" panose="02000503000000020004"/>
            </a:endParaRPr>
          </a:p>
          <a:p>
            <a:r>
              <a:rPr lang="en-US" sz="1400" b="1" u="sng" dirty="0">
                <a:latin typeface="KG Lego House" panose="02000503000000020004"/>
              </a:rPr>
              <a:t>Ms. Bryhana Gray- </a:t>
            </a:r>
            <a:r>
              <a:rPr lang="en-US" sz="1400" dirty="0">
                <a:latin typeface="KG Lego House" panose="02000503000000020004"/>
              </a:rPr>
              <a:t>this will be my second year here with Monroe and I'm very excited to see old and new faces. My goals is to one day have my very own classroom to share and explore with your children.</a:t>
            </a:r>
          </a:p>
          <a:p>
            <a:endParaRPr lang="en-US" sz="1100" dirty="0">
              <a:latin typeface="KG Lego House" panose="02000503000000020004" pitchFamily="2" charset="0"/>
            </a:endParaRPr>
          </a:p>
        </p:txBody>
      </p:sp>
      <p:pic>
        <p:nvPicPr>
          <p:cNvPr id="11" name="Picture 10">
            <a:extLst>
              <a:ext uri="{FF2B5EF4-FFF2-40B4-BE49-F238E27FC236}">
                <a16:creationId xmlns:a16="http://schemas.microsoft.com/office/drawing/2014/main" id="{0D6AC773-9E5B-40C9-A95C-B049885C8BC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1820" y="4732937"/>
            <a:ext cx="2402305" cy="624388"/>
          </a:xfrm>
          <a:prstGeom prst="rect">
            <a:avLst/>
          </a:prstGeom>
        </p:spPr>
      </p:pic>
      <p:sp>
        <p:nvSpPr>
          <p:cNvPr id="17" name="TextBox 16">
            <a:extLst>
              <a:ext uri="{FF2B5EF4-FFF2-40B4-BE49-F238E27FC236}">
                <a16:creationId xmlns:a16="http://schemas.microsoft.com/office/drawing/2014/main" id="{24A54B24-5168-4935-B389-A11FAEF4A869}"/>
              </a:ext>
            </a:extLst>
          </p:cNvPr>
          <p:cNvSpPr txBox="1"/>
          <p:nvPr/>
        </p:nvSpPr>
        <p:spPr>
          <a:xfrm>
            <a:off x="518470" y="5103957"/>
            <a:ext cx="2529007" cy="3970318"/>
          </a:xfrm>
          <a:prstGeom prst="rect">
            <a:avLst/>
          </a:prstGeom>
          <a:noFill/>
        </p:spPr>
        <p:txBody>
          <a:bodyPr wrap="square" rtlCol="0">
            <a:spAutoFit/>
          </a:bodyPr>
          <a:lstStyle/>
          <a:p>
            <a:r>
              <a:rPr lang="en-US" sz="1400" b="1" u="sng" dirty="0">
                <a:latin typeface="KG Lego House" panose="02000503000000020004"/>
              </a:rPr>
              <a:t>Things to have for our classroom</a:t>
            </a:r>
          </a:p>
          <a:p>
            <a:pPr marL="285750" indent="-285750">
              <a:buFontTx/>
              <a:buChar char="-"/>
            </a:pPr>
            <a:r>
              <a:rPr lang="en-US" sz="1400" b="1" u="sng" dirty="0">
                <a:latin typeface="KG Lego House" panose="02000503000000020004"/>
              </a:rPr>
              <a:t>Water bottle</a:t>
            </a:r>
          </a:p>
          <a:p>
            <a:pPr marL="285750" indent="-285750">
              <a:buFontTx/>
              <a:buChar char="-"/>
            </a:pPr>
            <a:r>
              <a:rPr lang="en-US" sz="1400" b="1" u="sng" dirty="0">
                <a:latin typeface="KG Lego House" panose="02000503000000020004"/>
              </a:rPr>
              <a:t>Blanket</a:t>
            </a:r>
          </a:p>
          <a:p>
            <a:pPr marL="285750" indent="-285750">
              <a:buFontTx/>
              <a:buChar char="-"/>
            </a:pPr>
            <a:r>
              <a:rPr lang="en-US" sz="1400" b="1" u="sng" dirty="0">
                <a:latin typeface="KG Lego House" panose="02000503000000020004"/>
              </a:rPr>
              <a:t>Folder</a:t>
            </a:r>
          </a:p>
          <a:p>
            <a:pPr marL="285750" indent="-285750">
              <a:buFontTx/>
              <a:buChar char="-"/>
            </a:pPr>
            <a:r>
              <a:rPr lang="en-US" sz="1400" b="1" u="sng" dirty="0">
                <a:latin typeface="KG Lego House" panose="02000503000000020004"/>
              </a:rPr>
              <a:t>Change of clothes</a:t>
            </a:r>
          </a:p>
          <a:p>
            <a:pPr marL="285750" indent="-285750">
              <a:buFontTx/>
              <a:buChar char="-"/>
            </a:pPr>
            <a:r>
              <a:rPr lang="en-US" sz="1400" b="1" u="sng" dirty="0">
                <a:latin typeface="KG Lego House" panose="02000503000000020004"/>
              </a:rPr>
              <a:t>Emergency contact form</a:t>
            </a:r>
          </a:p>
          <a:p>
            <a:pPr marL="285750" indent="-285750">
              <a:buFontTx/>
              <a:buChar char="-"/>
            </a:pPr>
            <a:r>
              <a:rPr lang="en-US" sz="1400" b="1" u="sng" dirty="0">
                <a:latin typeface="KG Lego House" panose="02000503000000020004"/>
              </a:rPr>
              <a:t>Please keep all traditional supplies at home to use for homework- crayons, pencils, and markers. </a:t>
            </a:r>
          </a:p>
          <a:p>
            <a:pPr marL="285750" indent="-285750">
              <a:buFontTx/>
              <a:buChar char="-"/>
            </a:pPr>
            <a:r>
              <a:rPr lang="en-US" sz="1400" b="1" u="sng" dirty="0">
                <a:latin typeface="KG Lego House" panose="02000503000000020004"/>
              </a:rPr>
              <a:t>Tissues/ Sanitizer</a:t>
            </a:r>
          </a:p>
          <a:p>
            <a:pPr marL="285750" indent="-285750">
              <a:buFontTx/>
              <a:buChar char="-"/>
            </a:pPr>
            <a:r>
              <a:rPr lang="en-US" sz="1400" b="1" u="sng" dirty="0">
                <a:latin typeface="KG Lego House" panose="02000503000000020004"/>
              </a:rPr>
              <a:t>Snacks – monthly donations are appreciated (whole class 20 students). </a:t>
            </a:r>
          </a:p>
          <a:p>
            <a:pPr marL="285750" indent="-285750">
              <a:buFontTx/>
              <a:buChar char="-"/>
            </a:pPr>
            <a:endParaRPr lang="en-US" sz="1400" b="1" u="sng" dirty="0">
              <a:latin typeface="KG Lego House" panose="02000503000000020004"/>
            </a:endParaRPr>
          </a:p>
          <a:p>
            <a:endParaRPr lang="en-US" sz="1400" b="1" u="sng" dirty="0">
              <a:latin typeface="KG Lego House" panose="02000503000000020004"/>
            </a:endParaRPr>
          </a:p>
          <a:p>
            <a:endParaRPr lang="en-US" sz="1400" dirty="0">
              <a:latin typeface="KG Lego House" panose="02000503000000020004"/>
            </a:endParaRPr>
          </a:p>
        </p:txBody>
      </p:sp>
      <p:pic>
        <p:nvPicPr>
          <p:cNvPr id="19" name="Picture 18">
            <a:extLst>
              <a:ext uri="{FF2B5EF4-FFF2-40B4-BE49-F238E27FC236}">
                <a16:creationId xmlns:a16="http://schemas.microsoft.com/office/drawing/2014/main" id="{C1D7F3D6-2EB7-490B-9AF6-78DD4EF917F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55996" y="2256664"/>
            <a:ext cx="2438401" cy="536828"/>
          </a:xfrm>
          <a:prstGeom prst="rect">
            <a:avLst/>
          </a:prstGeom>
        </p:spPr>
      </p:pic>
      <p:sp>
        <p:nvSpPr>
          <p:cNvPr id="20" name="TextBox 19">
            <a:extLst>
              <a:ext uri="{FF2B5EF4-FFF2-40B4-BE49-F238E27FC236}">
                <a16:creationId xmlns:a16="http://schemas.microsoft.com/office/drawing/2014/main" id="{CA93FB08-EB58-4540-A979-EBA294C321A2}"/>
              </a:ext>
            </a:extLst>
          </p:cNvPr>
          <p:cNvSpPr txBox="1"/>
          <p:nvPr/>
        </p:nvSpPr>
        <p:spPr>
          <a:xfrm>
            <a:off x="3581396" y="6450959"/>
            <a:ext cx="2819403" cy="3018390"/>
          </a:xfrm>
          <a:prstGeom prst="rect">
            <a:avLst/>
          </a:prstGeom>
          <a:noFill/>
        </p:spPr>
        <p:txBody>
          <a:bodyPr wrap="square" rtlCol="0">
            <a:spAutoFit/>
          </a:bodyPr>
          <a:lstStyle/>
          <a:p>
            <a:pPr algn="ctr">
              <a:lnSpc>
                <a:spcPct val="150000"/>
              </a:lnSpc>
            </a:pPr>
            <a:r>
              <a:rPr lang="en-US" sz="1600" dirty="0">
                <a:latin typeface="KG Always A Good Time" panose="02000505000000020003" pitchFamily="2" charset="0"/>
              </a:rPr>
              <a:t>My Favorites…</a:t>
            </a:r>
          </a:p>
          <a:p>
            <a:pPr algn="ctr">
              <a:lnSpc>
                <a:spcPct val="150000"/>
              </a:lnSpc>
            </a:pPr>
            <a:r>
              <a:rPr lang="en-US" sz="1600" dirty="0">
                <a:latin typeface="KG Always A Good Time" panose="02000505000000020003" pitchFamily="2" charset="0"/>
              </a:rPr>
              <a:t>Ms. Fitzpatrick/ Ms. Gray</a:t>
            </a:r>
          </a:p>
          <a:p>
            <a:pPr>
              <a:lnSpc>
                <a:spcPct val="150000"/>
              </a:lnSpc>
            </a:pPr>
            <a:r>
              <a:rPr lang="en-US" sz="1200" dirty="0">
                <a:latin typeface="KG Lego House" panose="02000503000000020004" pitchFamily="2" charset="0"/>
              </a:rPr>
              <a:t>Color:  Blue                  /   Red</a:t>
            </a:r>
          </a:p>
          <a:p>
            <a:pPr>
              <a:lnSpc>
                <a:spcPct val="150000"/>
              </a:lnSpc>
            </a:pPr>
            <a:r>
              <a:rPr lang="en-US" sz="1200" dirty="0">
                <a:latin typeface="KG Lego House" panose="02000503000000020004" pitchFamily="2" charset="0"/>
              </a:rPr>
              <a:t>Food: Mexican              / Wing Stop</a:t>
            </a:r>
          </a:p>
          <a:p>
            <a:pPr>
              <a:lnSpc>
                <a:spcPct val="150000"/>
              </a:lnSpc>
            </a:pPr>
            <a:r>
              <a:rPr lang="en-US" sz="1200" dirty="0">
                <a:latin typeface="KG Lego House" panose="02000503000000020004" pitchFamily="2" charset="0"/>
              </a:rPr>
              <a:t>Snack:   popcorn           / Chips</a:t>
            </a:r>
          </a:p>
          <a:p>
            <a:pPr>
              <a:lnSpc>
                <a:spcPct val="150000"/>
              </a:lnSpc>
            </a:pPr>
            <a:r>
              <a:rPr lang="en-US" sz="1200" dirty="0">
                <a:latin typeface="KG Lego House" panose="02000503000000020004" pitchFamily="2" charset="0"/>
              </a:rPr>
              <a:t>Drink: coffee                  / Energy drink</a:t>
            </a:r>
          </a:p>
          <a:p>
            <a:pPr>
              <a:lnSpc>
                <a:spcPct val="150000"/>
              </a:lnSpc>
            </a:pPr>
            <a:r>
              <a:rPr lang="en-US" sz="1200" dirty="0">
                <a:latin typeface="KG Lego House" panose="02000503000000020004" pitchFamily="2" charset="0"/>
              </a:rPr>
              <a:t>TV show: Master Chef  /  Ugly Betty </a:t>
            </a:r>
          </a:p>
          <a:p>
            <a:pPr>
              <a:lnSpc>
                <a:spcPct val="150000"/>
              </a:lnSpc>
            </a:pPr>
            <a:r>
              <a:rPr lang="en-US" sz="1200" dirty="0">
                <a:latin typeface="KG Lego House" panose="02000503000000020004" pitchFamily="2" charset="0"/>
              </a:rPr>
              <a:t>Book: Any mysteries     / Fantasies </a:t>
            </a:r>
          </a:p>
          <a:p>
            <a:pPr>
              <a:lnSpc>
                <a:spcPct val="150000"/>
              </a:lnSpc>
            </a:pPr>
            <a:endParaRPr lang="en-US" sz="1200" dirty="0">
              <a:latin typeface="KG Lego House" panose="02000503000000020004" pitchFamily="2" charset="0"/>
            </a:endParaRPr>
          </a:p>
          <a:p>
            <a:pPr>
              <a:lnSpc>
                <a:spcPct val="150000"/>
              </a:lnSpc>
            </a:pPr>
            <a:endParaRPr lang="en-US" sz="1200" dirty="0">
              <a:latin typeface="KG Lego House" panose="02000503000000020004" pitchFamily="2" charset="0"/>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1999" y="533481"/>
            <a:ext cx="1503869" cy="1391879"/>
          </a:xfrm>
          <a:prstGeom prst="rect">
            <a:avLst/>
          </a:prstGeom>
        </p:spPr>
      </p:pic>
    </p:spTree>
    <p:extLst>
      <p:ext uri="{BB962C8B-B14F-4D97-AF65-F5344CB8AC3E}">
        <p14:creationId xmlns:p14="http://schemas.microsoft.com/office/powerpoint/2010/main" val="3896073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52400"/>
            <a:ext cx="6553200" cy="8479244"/>
          </a:xfrm>
          <a:prstGeom prst="rect">
            <a:avLst/>
          </a:prstGeom>
          <a:noFill/>
        </p:spPr>
        <p:txBody>
          <a:bodyPr wrap="square" rtlCol="0">
            <a:spAutoFit/>
          </a:bodyPr>
          <a:lstStyle/>
          <a:p>
            <a:pPr algn="ctr"/>
            <a:r>
              <a:rPr lang="en-US" sz="4000" dirty="0">
                <a:latin typeface="KG Always A Good Time" panose="02000505000000020003" pitchFamily="2" charset="0"/>
              </a:rPr>
              <a:t>parent  questionnaire</a:t>
            </a:r>
          </a:p>
          <a:p>
            <a:pPr algn="ctr"/>
            <a:endParaRPr lang="en-US" sz="1400" dirty="0">
              <a:latin typeface="KG Lego House" panose="02000503000000020004" pitchFamily="2" charset="0"/>
            </a:endParaRPr>
          </a:p>
          <a:p>
            <a:pPr algn="ctr"/>
            <a:r>
              <a:rPr lang="en-US" sz="1400" dirty="0">
                <a:latin typeface="KG Lego House" panose="02000503000000020004" pitchFamily="2" charset="0"/>
              </a:rPr>
              <a:t>Please complete and return on the first day of school.</a:t>
            </a:r>
          </a:p>
          <a:p>
            <a:pPr algn="ctr"/>
            <a:endParaRPr lang="en-US" dirty="0">
              <a:latin typeface="Janda Everyday Casual" panose="02000503000000020004" pitchFamily="2" charset="0"/>
            </a:endParaRPr>
          </a:p>
          <a:p>
            <a:pPr>
              <a:lnSpc>
                <a:spcPct val="150000"/>
              </a:lnSpc>
            </a:pPr>
            <a:r>
              <a:rPr lang="en-US" sz="1200" dirty="0">
                <a:latin typeface="KG Lego House" panose="02000503000000020004" pitchFamily="2" charset="0"/>
              </a:rPr>
              <a:t>Child’s Name: _____________________________________</a:t>
            </a:r>
          </a:p>
          <a:p>
            <a:pPr>
              <a:lnSpc>
                <a:spcPct val="150000"/>
              </a:lnSpc>
            </a:pPr>
            <a:r>
              <a:rPr lang="en-US" sz="1200" dirty="0">
                <a:latin typeface="KG Lego House" panose="02000503000000020004" pitchFamily="2" charset="0"/>
              </a:rPr>
              <a:t>Parent’s Name(s): __________________________________</a:t>
            </a:r>
          </a:p>
          <a:p>
            <a:pPr>
              <a:lnSpc>
                <a:spcPct val="150000"/>
              </a:lnSpc>
            </a:pPr>
            <a:r>
              <a:rPr lang="en-US" sz="1200" dirty="0">
                <a:latin typeface="KG Lego House" panose="02000503000000020004" pitchFamily="2" charset="0"/>
              </a:rPr>
              <a:t>Email address:_____________________________________</a:t>
            </a:r>
          </a:p>
          <a:p>
            <a:pPr>
              <a:lnSpc>
                <a:spcPct val="150000"/>
              </a:lnSpc>
            </a:pPr>
            <a:r>
              <a:rPr lang="en-US" sz="1200" dirty="0">
                <a:latin typeface="KG Lego House" panose="02000503000000020004" pitchFamily="2" charset="0"/>
              </a:rPr>
              <a:t>The best way to contact me:        phone         email         note home</a:t>
            </a:r>
          </a:p>
          <a:p>
            <a:pPr>
              <a:lnSpc>
                <a:spcPct val="150000"/>
              </a:lnSpc>
            </a:pPr>
            <a:r>
              <a:rPr lang="en-US" sz="1200" dirty="0">
                <a:latin typeface="KG Lego House" panose="02000503000000020004" pitchFamily="2" charset="0"/>
              </a:rPr>
              <a:t>What are your child’s academic strengths? ___________________________________</a:t>
            </a:r>
          </a:p>
          <a:p>
            <a:pPr>
              <a:lnSpc>
                <a:spcPct val="150000"/>
              </a:lnSpc>
            </a:pPr>
            <a:r>
              <a:rPr lang="en-US" sz="1200" dirty="0">
                <a:latin typeface="KG Lego House" panose="02000503000000020004" pitchFamily="2" charset="0"/>
              </a:rPr>
              <a:t>______________________________________________________________________________________________________________________________________________________________________</a:t>
            </a:r>
          </a:p>
          <a:p>
            <a:pPr>
              <a:lnSpc>
                <a:spcPct val="150000"/>
              </a:lnSpc>
            </a:pPr>
            <a:r>
              <a:rPr lang="en-US" sz="1200" dirty="0">
                <a:latin typeface="KG Lego House" panose="02000503000000020004" pitchFamily="2" charset="0"/>
              </a:rPr>
              <a:t>In which academic areas does your child struggle? ____________________________</a:t>
            </a:r>
          </a:p>
          <a:p>
            <a:pPr>
              <a:lnSpc>
                <a:spcPct val="150000"/>
              </a:lnSpc>
            </a:pPr>
            <a:r>
              <a:rPr lang="en-US" sz="1200" dirty="0">
                <a:latin typeface="KG Lego House" panose="02000503000000020004" pitchFamily="2" charset="0"/>
              </a:rPr>
              <a:t>______________________________________________________________________________________________________________________________________________________________________</a:t>
            </a:r>
          </a:p>
          <a:p>
            <a:pPr>
              <a:lnSpc>
                <a:spcPct val="150000"/>
              </a:lnSpc>
            </a:pPr>
            <a:r>
              <a:rPr lang="en-US" sz="1200" dirty="0">
                <a:latin typeface="KG Lego House" panose="02000503000000020004" pitchFamily="2" charset="0"/>
              </a:rPr>
              <a:t>What are your child’s favorite school subjects / activities? Least favorite? _________________________________________________________________________________________________________________________________________________________________________________________________________________________________________________________</a:t>
            </a:r>
          </a:p>
          <a:p>
            <a:pPr>
              <a:lnSpc>
                <a:spcPct val="150000"/>
              </a:lnSpc>
            </a:pPr>
            <a:r>
              <a:rPr lang="en-US" sz="1200" dirty="0">
                <a:latin typeface="KG Lego House" panose="02000503000000020004" pitchFamily="2" charset="0"/>
              </a:rPr>
              <a:t>What goals (social / academic) do you have for your child this year? _________________________________________________________________________________________________________________________________________________________________________________________________________________________________________________________</a:t>
            </a:r>
          </a:p>
          <a:p>
            <a:pPr>
              <a:lnSpc>
                <a:spcPct val="150000"/>
              </a:lnSpc>
            </a:pPr>
            <a:r>
              <a:rPr lang="en-US" sz="1200" dirty="0">
                <a:latin typeface="KG Lego House" panose="02000503000000020004" pitchFamily="2" charset="0"/>
              </a:rPr>
              <a:t>Describe an accomplishment your child made at school of which you are proud: ___________________________________________________________________________</a:t>
            </a:r>
          </a:p>
          <a:p>
            <a:pPr>
              <a:lnSpc>
                <a:spcPct val="150000"/>
              </a:lnSpc>
            </a:pPr>
            <a:r>
              <a:rPr lang="en-US" sz="1200" dirty="0">
                <a:latin typeface="KG Lego House" panose="02000503000000020004" pitchFamily="2" charset="0"/>
              </a:rPr>
              <a:t>______________________________________________________________________________________________________________________________________________________________________</a:t>
            </a:r>
          </a:p>
          <a:p>
            <a:pPr algn="ctr">
              <a:lnSpc>
                <a:spcPct val="150000"/>
              </a:lnSpc>
            </a:pPr>
            <a:r>
              <a:rPr lang="en-US" sz="1200" dirty="0">
                <a:latin typeface="KG Lego House" panose="02000503000000020004" pitchFamily="2" charset="0"/>
              </a:rPr>
              <a:t>continued on back</a:t>
            </a:r>
          </a:p>
          <a:p>
            <a:pPr>
              <a:lnSpc>
                <a:spcPct val="150000"/>
              </a:lnSpc>
            </a:pPr>
            <a:endParaRPr lang="en-US" sz="1200" dirty="0">
              <a:latin typeface="KG Lego House" panose="02000503000000020004" pitchFamily="2" charset="0"/>
            </a:endParaRPr>
          </a:p>
          <a:p>
            <a:pPr>
              <a:lnSpc>
                <a:spcPct val="150000"/>
              </a:lnSpc>
            </a:pPr>
            <a:endParaRPr lang="en-US" dirty="0">
              <a:latin typeface="Janda Everyday Casual" panose="02000503000000020004" pitchFamily="2" charset="0"/>
            </a:endParaRPr>
          </a:p>
        </p:txBody>
      </p:sp>
      <p:sp>
        <p:nvSpPr>
          <p:cNvPr id="4" name="Rectangle 3"/>
          <p:cNvSpPr/>
          <p:nvPr/>
        </p:nvSpPr>
        <p:spPr>
          <a:xfrm>
            <a:off x="2743200" y="2667000"/>
            <a:ext cx="141073" cy="1143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657600" y="2667000"/>
            <a:ext cx="141073" cy="1143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501463" y="2667000"/>
            <a:ext cx="141073" cy="1143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69513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2936" y="28832"/>
            <a:ext cx="6412128" cy="6740307"/>
          </a:xfrm>
          <a:prstGeom prst="rect">
            <a:avLst/>
          </a:prstGeom>
          <a:noFill/>
        </p:spPr>
        <p:txBody>
          <a:bodyPr wrap="square" rtlCol="0">
            <a:spAutoFit/>
          </a:bodyPr>
          <a:lstStyle/>
          <a:p>
            <a:pPr>
              <a:lnSpc>
                <a:spcPct val="150000"/>
              </a:lnSpc>
            </a:pPr>
            <a:r>
              <a:rPr lang="en-US" sz="1200" dirty="0">
                <a:latin typeface="KG Lego House" panose="02000503000000020004" pitchFamily="2" charset="0"/>
              </a:rPr>
              <a:t>Describe an accomplishment your child recently made outside of school: ___________________________________________________________________________________________________________________________________________________________________________________________________________________________________________________</a:t>
            </a:r>
          </a:p>
          <a:p>
            <a:pPr algn="ctr">
              <a:lnSpc>
                <a:spcPct val="150000"/>
              </a:lnSpc>
            </a:pPr>
            <a:r>
              <a:rPr lang="en-US" sz="1200" dirty="0">
                <a:latin typeface="KG Lego House" panose="02000503000000020004" pitchFamily="2" charset="0"/>
              </a:rPr>
              <a:t>Topics I am </a:t>
            </a:r>
            <a:r>
              <a:rPr lang="en-US" sz="1200" u="sng" dirty="0">
                <a:latin typeface="KG Lego House" panose="02000503000000020004" pitchFamily="2" charset="0"/>
              </a:rPr>
              <a:t>most</a:t>
            </a:r>
            <a:r>
              <a:rPr lang="en-US" sz="1200" dirty="0">
                <a:latin typeface="KG Lego House" panose="02000503000000020004" pitchFamily="2" charset="0"/>
              </a:rPr>
              <a:t> concerned about this year: </a:t>
            </a:r>
          </a:p>
          <a:p>
            <a:pPr>
              <a:lnSpc>
                <a:spcPct val="150000"/>
              </a:lnSpc>
            </a:pPr>
            <a:r>
              <a:rPr lang="en-US" sz="1200" dirty="0">
                <a:latin typeface="KG Lego House" panose="02000503000000020004" pitchFamily="2" charset="0"/>
              </a:rPr>
              <a:t>        work habits at school                                            relations with classmates                                           self-control</a:t>
            </a:r>
          </a:p>
          <a:p>
            <a:pPr>
              <a:lnSpc>
                <a:spcPct val="150000"/>
              </a:lnSpc>
            </a:pPr>
            <a:r>
              <a:rPr lang="en-US" sz="1200" dirty="0">
                <a:latin typeface="KG Lego House" panose="02000503000000020004" pitchFamily="2" charset="0"/>
              </a:rPr>
              <a:t>        study habits at home                                            listening / attention         </a:t>
            </a:r>
          </a:p>
          <a:p>
            <a:pPr>
              <a:lnSpc>
                <a:spcPct val="150000"/>
              </a:lnSpc>
            </a:pPr>
            <a:r>
              <a:rPr lang="en-US" sz="1200" dirty="0">
                <a:latin typeface="KG Lego House" panose="02000503000000020004" pitchFamily="2" charset="0"/>
              </a:rPr>
              <a:t>        self esteem           other: ______________________________________</a:t>
            </a:r>
          </a:p>
          <a:p>
            <a:pPr>
              <a:lnSpc>
                <a:spcPct val="150000"/>
              </a:lnSpc>
            </a:pPr>
            <a:endParaRPr lang="en-US" sz="1200" dirty="0">
              <a:latin typeface="KG Lego House" panose="02000503000000020004" pitchFamily="2" charset="0"/>
            </a:endParaRPr>
          </a:p>
          <a:p>
            <a:pPr>
              <a:lnSpc>
                <a:spcPct val="150000"/>
              </a:lnSpc>
            </a:pPr>
            <a:r>
              <a:rPr lang="en-US" sz="1200" dirty="0">
                <a:latin typeface="KG Lego House" panose="02000503000000020004" pitchFamily="2" charset="0"/>
              </a:rPr>
              <a:t>What makes your child smile? ________________________________________________ _________________________________________________________________________________</a:t>
            </a:r>
          </a:p>
          <a:p>
            <a:pPr>
              <a:lnSpc>
                <a:spcPct val="150000"/>
              </a:lnSpc>
            </a:pPr>
            <a:r>
              <a:rPr lang="en-US" sz="1200" dirty="0">
                <a:latin typeface="KG Lego House" panose="02000503000000020004" pitchFamily="2" charset="0"/>
              </a:rPr>
              <a:t>What is upsetting to your child? ______________________________________________</a:t>
            </a:r>
          </a:p>
          <a:p>
            <a:pPr>
              <a:lnSpc>
                <a:spcPct val="150000"/>
              </a:lnSpc>
            </a:pPr>
            <a:r>
              <a:rPr lang="en-US" sz="1200" dirty="0">
                <a:latin typeface="KG Lego House" panose="02000503000000020004" pitchFamily="2" charset="0"/>
              </a:rPr>
              <a:t>_______________________________________________________________________________</a:t>
            </a:r>
          </a:p>
          <a:p>
            <a:pPr>
              <a:lnSpc>
                <a:spcPct val="150000"/>
              </a:lnSpc>
            </a:pPr>
            <a:r>
              <a:rPr lang="en-US" sz="1200" dirty="0">
                <a:latin typeface="KG Lego House" panose="02000503000000020004" pitchFamily="2" charset="0"/>
              </a:rPr>
              <a:t>__What motivates your child to do his / her best?_____________________________</a:t>
            </a:r>
          </a:p>
          <a:p>
            <a:pPr>
              <a:lnSpc>
                <a:spcPct val="150000"/>
              </a:lnSpc>
            </a:pPr>
            <a:r>
              <a:rPr lang="en-US" sz="1200" dirty="0">
                <a:latin typeface="KG Lego House" panose="02000503000000020004" pitchFamily="2" charset="0"/>
              </a:rPr>
              <a:t>_________________________________________________________________________________</a:t>
            </a:r>
          </a:p>
          <a:p>
            <a:pPr>
              <a:lnSpc>
                <a:spcPct val="150000"/>
              </a:lnSpc>
            </a:pPr>
            <a:r>
              <a:rPr lang="en-US" sz="1200" dirty="0">
                <a:latin typeface="KG Lego House" panose="02000503000000020004" pitchFamily="2" charset="0"/>
              </a:rPr>
              <a:t>Does your child have any allergies / medical conditions I should be aware of?______________________________________________________________________________________________________________________________________________________________</a:t>
            </a:r>
          </a:p>
          <a:p>
            <a:pPr>
              <a:lnSpc>
                <a:spcPct val="150000"/>
              </a:lnSpc>
            </a:pPr>
            <a:r>
              <a:rPr lang="en-US" sz="1200" dirty="0">
                <a:latin typeface="KG Lego House" panose="02000503000000020004" pitchFamily="2" charset="0"/>
              </a:rPr>
              <a:t>Is there anything else you would like me to know about your child?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a:lnSpc>
                <a:spcPct val="150000"/>
              </a:lnSpc>
            </a:pPr>
            <a:endParaRPr lang="en-US" sz="1200" dirty="0">
              <a:latin typeface="KG Lego House" panose="02000503000000020004" pitchFamily="2" charset="0"/>
            </a:endParaRPr>
          </a:p>
          <a:p>
            <a:pPr>
              <a:lnSpc>
                <a:spcPct val="150000"/>
              </a:lnSpc>
            </a:pPr>
            <a:endParaRPr lang="en-US" sz="1200" dirty="0">
              <a:latin typeface="KG Lego House" panose="02000503000000020004" pitchFamily="2" charset="0"/>
            </a:endParaRPr>
          </a:p>
        </p:txBody>
      </p:sp>
      <p:sp>
        <p:nvSpPr>
          <p:cNvPr id="8" name="Rectangle 7"/>
          <p:cNvSpPr/>
          <p:nvPr/>
        </p:nvSpPr>
        <p:spPr>
          <a:xfrm>
            <a:off x="366068" y="1519527"/>
            <a:ext cx="141073" cy="1143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66067" y="1807242"/>
            <a:ext cx="141073" cy="1143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612936" y="1807242"/>
            <a:ext cx="141073" cy="1143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181600" y="1519527"/>
            <a:ext cx="141073" cy="1143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66066" y="2073106"/>
            <a:ext cx="141073" cy="1143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2612936" y="1519527"/>
            <a:ext cx="141073" cy="1143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59352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8F6514-1AFA-4E35-98AD-A70D32804750}"/>
              </a:ext>
            </a:extLst>
          </p:cNvPr>
          <p:cNvSpPr/>
          <p:nvPr/>
        </p:nvSpPr>
        <p:spPr>
          <a:xfrm>
            <a:off x="2612301" y="986312"/>
            <a:ext cx="1633396" cy="1538883"/>
          </a:xfrm>
          <a:prstGeom prst="rect">
            <a:avLst/>
          </a:prstGeom>
        </p:spPr>
        <p:txBody>
          <a:bodyPr wrap="none">
            <a:spAutoFit/>
          </a:bodyPr>
          <a:lstStyle/>
          <a:p>
            <a:pPr algn="ctr"/>
            <a:r>
              <a:rPr lang="en-US" sz="4000" dirty="0">
                <a:solidFill>
                  <a:srgbClr val="E8309E"/>
                </a:solidFill>
                <a:latin typeface="KG Always A Good Time" panose="02000505000000020003" pitchFamily="2" charset="0"/>
              </a:rPr>
              <a:t>Credit:</a:t>
            </a:r>
          </a:p>
          <a:p>
            <a:pPr algn="ctr"/>
            <a:endParaRPr lang="en-US" dirty="0">
              <a:solidFill>
                <a:srgbClr val="E8309E"/>
              </a:solidFill>
              <a:latin typeface="KG Lego House" panose="02000503000000020004" pitchFamily="2" charset="0"/>
            </a:endParaRPr>
          </a:p>
          <a:p>
            <a:pPr algn="ctr"/>
            <a:endParaRPr lang="en-US" dirty="0">
              <a:solidFill>
                <a:srgbClr val="E8309E"/>
              </a:solidFill>
              <a:latin typeface="KG Lego House" panose="02000503000000020004" pitchFamily="2" charset="0"/>
            </a:endParaRPr>
          </a:p>
          <a:p>
            <a:pPr algn="ctr"/>
            <a:r>
              <a:rPr lang="en-US" dirty="0">
                <a:solidFill>
                  <a:srgbClr val="E8309E"/>
                </a:solidFill>
                <a:latin typeface="KG Lego House" panose="02000503000000020004" pitchFamily="2" charset="0"/>
              </a:rPr>
              <a:t>Graphics: </a:t>
            </a:r>
          </a:p>
        </p:txBody>
      </p:sp>
      <p:sp>
        <p:nvSpPr>
          <p:cNvPr id="3" name="Rectangle 2">
            <a:extLst>
              <a:ext uri="{FF2B5EF4-FFF2-40B4-BE49-F238E27FC236}">
                <a16:creationId xmlns:a16="http://schemas.microsoft.com/office/drawing/2014/main" id="{10D5E9D2-C7E0-4607-80CA-9797CB2140C2}"/>
              </a:ext>
            </a:extLst>
          </p:cNvPr>
          <p:cNvSpPr/>
          <p:nvPr/>
        </p:nvSpPr>
        <p:spPr>
          <a:xfrm>
            <a:off x="1714499" y="2817674"/>
            <a:ext cx="3429000" cy="1754326"/>
          </a:xfrm>
          <a:prstGeom prst="rect">
            <a:avLst/>
          </a:prstGeom>
        </p:spPr>
        <p:txBody>
          <a:bodyPr>
            <a:spAutoFit/>
          </a:bodyPr>
          <a:lstStyle/>
          <a:p>
            <a:r>
              <a:rPr lang="en-US" dirty="0"/>
              <a:t>https://www.teacherspayteachers.com/Store/Wizard-Of-Boz</a:t>
            </a:r>
          </a:p>
          <a:p>
            <a:endParaRPr lang="en-US" dirty="0"/>
          </a:p>
          <a:p>
            <a:r>
              <a:rPr lang="en-US" dirty="0"/>
              <a:t>https://www.teacherspayteachers.com/Product/Hazel-Owl-Credit-ButtonsImages-FREE-473543</a:t>
            </a:r>
          </a:p>
        </p:txBody>
      </p:sp>
      <p:pic>
        <p:nvPicPr>
          <p:cNvPr id="4" name="Picture 3">
            <a:extLst>
              <a:ext uri="{FF2B5EF4-FFF2-40B4-BE49-F238E27FC236}">
                <a16:creationId xmlns:a16="http://schemas.microsoft.com/office/drawing/2014/main" id="{15DE4FA7-4D8D-4849-8EA7-B1A712B78A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9927197">
            <a:off x="-59416" y="717898"/>
            <a:ext cx="3186515" cy="536828"/>
          </a:xfrm>
          <a:prstGeom prst="rect">
            <a:avLst/>
          </a:prstGeom>
        </p:spPr>
      </p:pic>
      <p:pic>
        <p:nvPicPr>
          <p:cNvPr id="5" name="Picture 4">
            <a:extLst>
              <a:ext uri="{FF2B5EF4-FFF2-40B4-BE49-F238E27FC236}">
                <a16:creationId xmlns:a16="http://schemas.microsoft.com/office/drawing/2014/main" id="{4BA9D5DF-C05C-42E2-9722-7C3F05B8C6D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52165">
            <a:off x="3727880" y="706168"/>
            <a:ext cx="3186515" cy="536828"/>
          </a:xfrm>
          <a:prstGeom prst="rect">
            <a:avLst/>
          </a:prstGeom>
        </p:spPr>
      </p:pic>
      <p:sp>
        <p:nvSpPr>
          <p:cNvPr id="6" name="Rectangle 5">
            <a:extLst>
              <a:ext uri="{FF2B5EF4-FFF2-40B4-BE49-F238E27FC236}">
                <a16:creationId xmlns:a16="http://schemas.microsoft.com/office/drawing/2014/main" id="{60CB1E7D-C051-4333-831C-D01FD88A2B23}"/>
              </a:ext>
            </a:extLst>
          </p:cNvPr>
          <p:cNvSpPr/>
          <p:nvPr/>
        </p:nvSpPr>
        <p:spPr>
          <a:xfrm>
            <a:off x="2933866" y="5047717"/>
            <a:ext cx="990271" cy="646331"/>
          </a:xfrm>
          <a:prstGeom prst="rect">
            <a:avLst/>
          </a:prstGeom>
        </p:spPr>
        <p:txBody>
          <a:bodyPr wrap="none">
            <a:spAutoFit/>
          </a:bodyPr>
          <a:lstStyle/>
          <a:p>
            <a:pPr algn="ctr"/>
            <a:r>
              <a:rPr lang="en-US" dirty="0">
                <a:solidFill>
                  <a:srgbClr val="E8309E"/>
                </a:solidFill>
                <a:latin typeface="KG Lego House" panose="02000503000000020004" pitchFamily="2" charset="0"/>
              </a:rPr>
              <a:t>Fonts: </a:t>
            </a:r>
          </a:p>
          <a:p>
            <a:pPr algn="ctr"/>
            <a:endParaRPr lang="en-US" dirty="0">
              <a:solidFill>
                <a:srgbClr val="E8309E"/>
              </a:solidFill>
              <a:latin typeface="KG Lego House" panose="02000503000000020004" pitchFamily="2" charset="0"/>
            </a:endParaRPr>
          </a:p>
        </p:txBody>
      </p:sp>
      <p:sp>
        <p:nvSpPr>
          <p:cNvPr id="7" name="Rectangle 6">
            <a:extLst>
              <a:ext uri="{FF2B5EF4-FFF2-40B4-BE49-F238E27FC236}">
                <a16:creationId xmlns:a16="http://schemas.microsoft.com/office/drawing/2014/main" id="{42A2255D-1DC7-46CD-A025-0DB0455B3081}"/>
              </a:ext>
            </a:extLst>
          </p:cNvPr>
          <p:cNvSpPr/>
          <p:nvPr/>
        </p:nvSpPr>
        <p:spPr>
          <a:xfrm>
            <a:off x="1714499" y="5736628"/>
            <a:ext cx="3429000" cy="923330"/>
          </a:xfrm>
          <a:prstGeom prst="rect">
            <a:avLst/>
          </a:prstGeom>
        </p:spPr>
        <p:txBody>
          <a:bodyPr>
            <a:spAutoFit/>
          </a:bodyPr>
          <a:lstStyle/>
          <a:p>
            <a:r>
              <a:rPr lang="en-US" dirty="0"/>
              <a:t>https://www.teacherspayteachers.com/Store/Kimberly-Geswein-Fonts</a:t>
            </a:r>
          </a:p>
        </p:txBody>
      </p:sp>
    </p:spTree>
    <p:extLst>
      <p:ext uri="{BB962C8B-B14F-4D97-AF65-F5344CB8AC3E}">
        <p14:creationId xmlns:p14="http://schemas.microsoft.com/office/powerpoint/2010/main" val="339132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1991</TotalTime>
  <Words>527</Words>
  <Application>Microsoft Office PowerPoint</Application>
  <PresentationFormat>On-screen Show (4:3)</PresentationFormat>
  <Paragraphs>71</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Janda Everyday Casual</vt:lpstr>
      <vt:lpstr>KG Always A Good Time</vt:lpstr>
      <vt:lpstr>KG Lego House</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Brittany Tirone</dc:creator>
  <cp:lastModifiedBy>Fitzpatrick, Terri N.</cp:lastModifiedBy>
  <cp:revision>39</cp:revision>
  <cp:lastPrinted>2017-08-22T17:39:15Z</cp:lastPrinted>
  <dcterms:created xsi:type="dcterms:W3CDTF">2017-08-22T15:06:32Z</dcterms:created>
  <dcterms:modified xsi:type="dcterms:W3CDTF">2023-08-14T17:56:02Z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42f8b2-88d4-454a-ae0a-d915e44763d2_Enabled">
    <vt:lpwstr>true</vt:lpwstr>
  </property>
  <property fmtid="{D5CDD505-2E9C-101B-9397-08002B2CF9AE}" pid="3" name="MSIP_Label_f442f8b2-88d4-454a-ae0a-d915e44763d2_SetDate">
    <vt:lpwstr>2023-08-14T17:55:56Z</vt:lpwstr>
  </property>
  <property fmtid="{D5CDD505-2E9C-101B-9397-08002B2CF9AE}" pid="4" name="MSIP_Label_f442f8b2-88d4-454a-ae0a-d915e44763d2_Method">
    <vt:lpwstr>Standard</vt:lpwstr>
  </property>
  <property fmtid="{D5CDD505-2E9C-101B-9397-08002B2CF9AE}" pid="5" name="MSIP_Label_f442f8b2-88d4-454a-ae0a-d915e44763d2_Name">
    <vt:lpwstr>defa4170-0d19-0005-0003-bc88714345d2</vt:lpwstr>
  </property>
  <property fmtid="{D5CDD505-2E9C-101B-9397-08002B2CF9AE}" pid="6" name="MSIP_Label_f442f8b2-88d4-454a-ae0a-d915e44763d2_SiteId">
    <vt:lpwstr>08e33d6b-a654-486a-80e3-20b190ae22d7</vt:lpwstr>
  </property>
  <property fmtid="{D5CDD505-2E9C-101B-9397-08002B2CF9AE}" pid="7" name="MSIP_Label_f442f8b2-88d4-454a-ae0a-d915e44763d2_ActionId">
    <vt:lpwstr>5185b34d-7672-467c-845c-b3f6fbd69a6b</vt:lpwstr>
  </property>
  <property fmtid="{D5CDD505-2E9C-101B-9397-08002B2CF9AE}" pid="8" name="MSIP_Label_f442f8b2-88d4-454a-ae0a-d915e44763d2_ContentBits">
    <vt:lpwstr>0</vt:lpwstr>
  </property>
</Properties>
</file>